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A101-FD17-414F-B559-7BCDD13AA3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3D765A-7B38-4B27-B004-830BAFC303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AC6B01-7DAF-45A4-A884-9F28568397D4}"/>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5" name="Footer Placeholder 4">
            <a:extLst>
              <a:ext uri="{FF2B5EF4-FFF2-40B4-BE49-F238E27FC236}">
                <a16:creationId xmlns:a16="http://schemas.microsoft.com/office/drawing/2014/main" id="{B2633C89-B1AD-4C27-9165-D7E2DB94A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2240CB-BEBB-42FF-888B-1BDC41152AC1}"/>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394086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8F360-5E7E-4C8D-A16F-CDB4B4CBEF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66D750-5782-47D3-8212-951705CB1C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A779A8-0A21-4879-A41E-E522B4F5ACD5}"/>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5" name="Footer Placeholder 4">
            <a:extLst>
              <a:ext uri="{FF2B5EF4-FFF2-40B4-BE49-F238E27FC236}">
                <a16:creationId xmlns:a16="http://schemas.microsoft.com/office/drawing/2014/main" id="{627A9920-184A-4B88-B08D-CE7D3D9C7B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F6C77-91A8-4C8A-BDA2-AADBF24A6E21}"/>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88930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389045-8CAD-4DD9-BACB-22E89A5AE38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95F1D8-7FE3-425C-89FD-2901286C6BD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99EF5C-0DD6-49DD-9763-A2FD06E94E79}"/>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5" name="Footer Placeholder 4">
            <a:extLst>
              <a:ext uri="{FF2B5EF4-FFF2-40B4-BE49-F238E27FC236}">
                <a16:creationId xmlns:a16="http://schemas.microsoft.com/office/drawing/2014/main" id="{8831C61A-26EE-4908-8E4F-965C1AAEF1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83C8C-C284-4B36-A8C3-3C4AE9617FC4}"/>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29515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5A7F-4D48-4817-A58D-401C3711FD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AA3CE9-2A42-421C-ABB1-05F9C152883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37F0D6-4F50-4A80-9749-100DABD4FE69}"/>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5" name="Footer Placeholder 4">
            <a:extLst>
              <a:ext uri="{FF2B5EF4-FFF2-40B4-BE49-F238E27FC236}">
                <a16:creationId xmlns:a16="http://schemas.microsoft.com/office/drawing/2014/main" id="{8E01E8A3-2CCB-45E3-BAE4-DE34EBF3C4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D98F5-79F4-473E-ABD2-25B083E48E51}"/>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3285464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73AE-C137-4369-97D0-6068B26FDA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E41AE3-23F9-4FAA-993A-72252F85E8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C3DAE1-EA07-43C6-9014-C0D69F449F79}"/>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5" name="Footer Placeholder 4">
            <a:extLst>
              <a:ext uri="{FF2B5EF4-FFF2-40B4-BE49-F238E27FC236}">
                <a16:creationId xmlns:a16="http://schemas.microsoft.com/office/drawing/2014/main" id="{F26A1F4D-D641-4810-890D-B1E6E5A537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6C179-288C-4BEB-A51C-1D5FB9F25C24}"/>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419113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E9D81-29A7-4417-89DF-55CD141C19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328A00-7151-4036-9330-AF94B39E59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07E1C3-7A43-4AB7-8820-C13EDF908EC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2E195F-E881-4AC3-91DA-5739750593BE}"/>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6" name="Footer Placeholder 5">
            <a:extLst>
              <a:ext uri="{FF2B5EF4-FFF2-40B4-BE49-F238E27FC236}">
                <a16:creationId xmlns:a16="http://schemas.microsoft.com/office/drawing/2014/main" id="{6E840C70-2CEE-4A45-A79C-B84641A6E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2DD80E-74FD-4AFA-8D94-FA9A3F2108A9}"/>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285708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4CA63-47B8-46F6-9CDB-2834F185BF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FB60DB-CFC5-49A1-A91A-3DB346781C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8769861-D15C-485B-870A-5BFD7BC1EBB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DA7413-26D8-4E27-830F-FA1DA9F78D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FFD0746-2DED-4609-8A2B-4454F203E37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615597-5F49-4630-AF78-E4714FA28A99}"/>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8" name="Footer Placeholder 7">
            <a:extLst>
              <a:ext uri="{FF2B5EF4-FFF2-40B4-BE49-F238E27FC236}">
                <a16:creationId xmlns:a16="http://schemas.microsoft.com/office/drawing/2014/main" id="{D38336DD-9F61-4BE9-B529-E42F7CEBDA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0382FE-358E-488F-B0E6-24DCE5B4421D}"/>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203430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EC9B-A9B6-4FD9-BBFC-C4C6FE3F36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364A9D-E532-40AF-AE59-8ABC756CF016}"/>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4" name="Footer Placeholder 3">
            <a:extLst>
              <a:ext uri="{FF2B5EF4-FFF2-40B4-BE49-F238E27FC236}">
                <a16:creationId xmlns:a16="http://schemas.microsoft.com/office/drawing/2014/main" id="{55FCDC0C-E33A-4B9F-8929-13046A89C8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8FB09B-8525-44EB-80E2-F0D3C5A70A77}"/>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3508213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3B111D-3FDA-482C-A403-37415A40549E}"/>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3" name="Footer Placeholder 2">
            <a:extLst>
              <a:ext uri="{FF2B5EF4-FFF2-40B4-BE49-F238E27FC236}">
                <a16:creationId xmlns:a16="http://schemas.microsoft.com/office/drawing/2014/main" id="{81EE87CC-432E-47A9-BE47-82A902B638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B50165-ED12-4B41-B73C-8B90E20B38C5}"/>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182270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43FD8-2066-4C6A-B1E2-9EAD91CFF9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56F977-1AEB-4958-913A-417FE8E6FF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DD5A56-C68F-498B-BAA9-6EA01B4514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35DEF3-39E9-4C8D-9004-B33561CB50F0}"/>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6" name="Footer Placeholder 5">
            <a:extLst>
              <a:ext uri="{FF2B5EF4-FFF2-40B4-BE49-F238E27FC236}">
                <a16:creationId xmlns:a16="http://schemas.microsoft.com/office/drawing/2014/main" id="{8DD50F1C-0BF7-4DFC-B8B0-4AEE1F2B98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BCAC1F-0CB5-41F5-84AF-E619B5401D56}"/>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287073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6DC3C-4DA2-47E8-99F3-6F880602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82E573-C551-4E45-B5BA-0A7C14BEC7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BAC6D1-B21A-4F3C-A8DC-D087D3964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5BAF37-BF36-4873-9179-235543947C72}"/>
              </a:ext>
            </a:extLst>
          </p:cNvPr>
          <p:cNvSpPr>
            <a:spLocks noGrp="1"/>
          </p:cNvSpPr>
          <p:nvPr>
            <p:ph type="dt" sz="half" idx="10"/>
          </p:nvPr>
        </p:nvSpPr>
        <p:spPr/>
        <p:txBody>
          <a:bodyPr/>
          <a:lstStyle/>
          <a:p>
            <a:fld id="{672DE039-C40D-4976-B5DE-3B6751590511}" type="datetimeFigureOut">
              <a:rPr lang="en-US" smtClean="0"/>
              <a:t>10/26/2018</a:t>
            </a:fld>
            <a:endParaRPr lang="en-US"/>
          </a:p>
        </p:txBody>
      </p:sp>
      <p:sp>
        <p:nvSpPr>
          <p:cNvPr id="6" name="Footer Placeholder 5">
            <a:extLst>
              <a:ext uri="{FF2B5EF4-FFF2-40B4-BE49-F238E27FC236}">
                <a16:creationId xmlns:a16="http://schemas.microsoft.com/office/drawing/2014/main" id="{2E6F8F2B-36EB-45DF-BCB1-77C5F4E8E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4E8F4-AA1F-416F-A643-788C4C3AA893}"/>
              </a:ext>
            </a:extLst>
          </p:cNvPr>
          <p:cNvSpPr>
            <a:spLocks noGrp="1"/>
          </p:cNvSpPr>
          <p:nvPr>
            <p:ph type="sldNum" sz="quarter" idx="12"/>
          </p:nvPr>
        </p:nvSpPr>
        <p:spPr/>
        <p:txBody>
          <a:bodyPr/>
          <a:lstStyle/>
          <a:p>
            <a:fld id="{1C94E3C4-31A7-48A2-8313-9166F3DB3216}" type="slidenum">
              <a:rPr lang="en-US" smtClean="0"/>
              <a:t>‹#›</a:t>
            </a:fld>
            <a:endParaRPr lang="en-US"/>
          </a:p>
        </p:txBody>
      </p:sp>
    </p:spTree>
    <p:extLst>
      <p:ext uri="{BB962C8B-B14F-4D97-AF65-F5344CB8AC3E}">
        <p14:creationId xmlns:p14="http://schemas.microsoft.com/office/powerpoint/2010/main" val="192367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FAD970-17E6-4F85-B4FF-1A22423731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C0B211-C82C-4AF2-BC7D-4D67AC8A8D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AF3830-D36F-4F03-9F37-451DB7E6D0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2DE039-C40D-4976-B5DE-3B6751590511}" type="datetimeFigureOut">
              <a:rPr lang="en-US" smtClean="0"/>
              <a:t>10/26/2018</a:t>
            </a:fld>
            <a:endParaRPr lang="en-US"/>
          </a:p>
        </p:txBody>
      </p:sp>
      <p:sp>
        <p:nvSpPr>
          <p:cNvPr id="5" name="Footer Placeholder 4">
            <a:extLst>
              <a:ext uri="{FF2B5EF4-FFF2-40B4-BE49-F238E27FC236}">
                <a16:creationId xmlns:a16="http://schemas.microsoft.com/office/drawing/2014/main" id="{2C41E8AD-4EE8-4A0A-95A7-4ED482DFA1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252F6B-737A-4664-876A-E848F24B0E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4E3C4-31A7-48A2-8313-9166F3DB3216}" type="slidenum">
              <a:rPr lang="en-US" smtClean="0"/>
              <a:t>‹#›</a:t>
            </a:fld>
            <a:endParaRPr lang="en-US"/>
          </a:p>
        </p:txBody>
      </p:sp>
    </p:spTree>
    <p:extLst>
      <p:ext uri="{BB962C8B-B14F-4D97-AF65-F5344CB8AC3E}">
        <p14:creationId xmlns:p14="http://schemas.microsoft.com/office/powerpoint/2010/main" val="3658773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436DC-7DAA-4EE1-96F4-4407632FBF14}"/>
              </a:ext>
            </a:extLst>
          </p:cNvPr>
          <p:cNvSpPr>
            <a:spLocks noGrp="1"/>
          </p:cNvSpPr>
          <p:nvPr>
            <p:ph type="ctrTitle"/>
          </p:nvPr>
        </p:nvSpPr>
        <p:spPr>
          <a:xfrm>
            <a:off x="1524000" y="768625"/>
            <a:ext cx="9144000" cy="2290763"/>
          </a:xfrm>
        </p:spPr>
        <p:txBody>
          <a:bodyPr>
            <a:normAutofit fontScale="90000"/>
          </a:bodyPr>
          <a:lstStyle/>
          <a:p>
            <a:r>
              <a:rPr lang="en-US" b="1" dirty="0"/>
              <a:t>Public School Forum of NC, Inc.</a:t>
            </a:r>
            <a:br>
              <a:rPr lang="en-US" b="1" dirty="0"/>
            </a:br>
            <a:r>
              <a:rPr lang="en-US" sz="4000" dirty="0">
                <a:solidFill>
                  <a:schemeClr val="accent2">
                    <a:lumMod val="75000"/>
                  </a:schemeClr>
                </a:solidFill>
              </a:rPr>
              <a:t>North Carolina Center for Afterschool Programs</a:t>
            </a:r>
            <a:br>
              <a:rPr lang="en-US" dirty="0"/>
            </a:br>
            <a:r>
              <a:rPr lang="en-US" sz="4900" b="1" i="1" dirty="0"/>
              <a:t>“STEM Education Programing”</a:t>
            </a:r>
          </a:p>
        </p:txBody>
      </p:sp>
      <p:sp>
        <p:nvSpPr>
          <p:cNvPr id="3" name="Subtitle 2">
            <a:extLst>
              <a:ext uri="{FF2B5EF4-FFF2-40B4-BE49-F238E27FC236}">
                <a16:creationId xmlns:a16="http://schemas.microsoft.com/office/drawing/2014/main" id="{234F0419-8AB5-442C-AB99-8F85CFFBFB54}"/>
              </a:ext>
            </a:extLst>
          </p:cNvPr>
          <p:cNvSpPr>
            <a:spLocks noGrp="1"/>
          </p:cNvSpPr>
          <p:nvPr>
            <p:ph type="subTitle" idx="1"/>
          </p:nvPr>
        </p:nvSpPr>
        <p:spPr>
          <a:xfrm>
            <a:off x="954157" y="3326296"/>
            <a:ext cx="10164417" cy="3246782"/>
          </a:xfrm>
        </p:spPr>
        <p:txBody>
          <a:bodyPr>
            <a:normAutofit fontScale="92500" lnSpcReduction="10000"/>
          </a:bodyPr>
          <a:lstStyle/>
          <a:p>
            <a:r>
              <a:rPr lang="en-US" dirty="0"/>
              <a:t>A 2013 grant for $90,000 over three years is dedicated as a matching grant. NC CAP’s expansive afterschool network is a critical catalyst working with out-of-school time as the forefront of a comprehensive state plan for STEM education. The goal of this project is to further the promotion of science education as a significant part of afterschool programming. Working to define expanded learning, and connecting the existing network of STEM resources to improve their STEM engagements for students and programs is at the heart of this grant. Increasing STEM learning opportunities to impact more students, and building the tools that increase statewide capacity, and training as well as pulling together partners and teaming up with 43 programs across 25 counties are part of the accomplishments. It is estimated that 800-1000 students have been impacted by the work of this grant.</a:t>
            </a:r>
          </a:p>
        </p:txBody>
      </p:sp>
    </p:spTree>
    <p:extLst>
      <p:ext uri="{BB962C8B-B14F-4D97-AF65-F5344CB8AC3E}">
        <p14:creationId xmlns:p14="http://schemas.microsoft.com/office/powerpoint/2010/main" val="4139522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158</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Public School Forum of NC, Inc. North Carolina Center for Afterschool Programs “STEM Education Programing”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School Forum of NC, Inc. North Carolina Center for Afterschool Programs “STEM Education Programing”</dc:title>
  <dc:creator>Dawn Lloyd</dc:creator>
  <cp:lastModifiedBy>Dawn Lloyd</cp:lastModifiedBy>
  <cp:revision>5</cp:revision>
  <dcterms:created xsi:type="dcterms:W3CDTF">2018-10-26T14:58:32Z</dcterms:created>
  <dcterms:modified xsi:type="dcterms:W3CDTF">2018-10-26T15:26:33Z</dcterms:modified>
</cp:coreProperties>
</file>